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7" r:id="rId2"/>
    <p:sldId id="276" r:id="rId3"/>
    <p:sldId id="275" r:id="rId4"/>
    <p:sldId id="278" r:id="rId5"/>
    <p:sldId id="277" r:id="rId6"/>
    <p:sldId id="279" r:id="rId7"/>
    <p:sldId id="280" r:id="rId8"/>
    <p:sldId id="281" r:id="rId9"/>
    <p:sldId id="282" r:id="rId10"/>
    <p:sldId id="283" r:id="rId11"/>
    <p:sldId id="284" r:id="rId12"/>
    <p:sldId id="285" r:id="rId13"/>
    <p:sldId id="286" r:id="rId14"/>
    <p:sldId id="287" r:id="rId15"/>
    <p:sldId id="288" r:id="rId16"/>
    <p:sldId id="289" r:id="rId17"/>
    <p:sldId id="290" r:id="rId18"/>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A5"/>
    <a:srgbClr val="00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43612" autoAdjust="0"/>
  </p:normalViewPr>
  <p:slideViewPr>
    <p:cSldViewPr>
      <p:cViewPr>
        <p:scale>
          <a:sx n="120" d="100"/>
          <a:sy n="120" d="100"/>
        </p:scale>
        <p:origin x="-1386" y="-48"/>
      </p:cViewPr>
      <p:guideLst>
        <p:guide orient="horz" pos="2160"/>
        <p:guide pos="2880"/>
      </p:guideLst>
    </p:cSldViewPr>
  </p:slideViewPr>
  <p:outlineViewPr>
    <p:cViewPr>
      <p:scale>
        <a:sx n="33" d="100"/>
        <a:sy n="33" d="100"/>
      </p:scale>
      <p:origin x="0" y="1254"/>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FD7D145-CE96-4A57-995F-3F05151365AD}" type="datetimeFigureOut">
              <a:rPr lang="en-US"/>
              <a:pPr>
                <a:defRPr/>
              </a:pPr>
              <a:t>6/14/2012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91CF489-A2A4-4241-8691-97392CB94F84}" type="slidenum">
              <a:rPr lang="en-GB"/>
              <a:pPr>
                <a:defRPr/>
              </a:pPr>
              <a:t>‹#›</a:t>
            </a:fld>
            <a:endParaRPr lang="en-GB"/>
          </a:p>
        </p:txBody>
      </p:sp>
    </p:spTree>
    <p:extLst>
      <p:ext uri="{BB962C8B-B14F-4D97-AF65-F5344CB8AC3E}">
        <p14:creationId xmlns:p14="http://schemas.microsoft.com/office/powerpoint/2010/main" val="3147860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spcBef>
                <a:spcPct val="0"/>
              </a:spcBef>
              <a:buFontTx/>
              <a:buChar char="•"/>
            </a:pPr>
            <a:r>
              <a:rPr lang="en-GB" smtClean="0"/>
              <a:t>Tonight’s conference dinner will be at the Mansion House (the stately building across the lawn from this one), courtesy of Scottish and Southern Energy. Details of how to get there are in your pack. Many thanks to AEP for hosting last night’s reception. The location information for tonight's pre-dinner drinks reception will be given out later today as it is weather dependent.</a:t>
            </a:r>
          </a:p>
          <a:p>
            <a:pPr marL="228600" indent="-228600" eaLnBrk="1" hangingPunct="1">
              <a:spcBef>
                <a:spcPct val="0"/>
              </a:spcBef>
              <a:buFontTx/>
              <a:buChar char="•"/>
            </a:pPr>
            <a:r>
              <a:rPr lang="en-GB" smtClean="0"/>
              <a:t>Any problems approach a member of the Conference Working Group who have blue name badges</a:t>
            </a:r>
          </a:p>
          <a:p>
            <a:pPr marL="228600" indent="-228600" eaLnBrk="1" hangingPunct="1">
              <a:spcBef>
                <a:spcPct val="0"/>
              </a:spcBef>
              <a:buFontTx/>
              <a:buChar char="•"/>
            </a:pPr>
            <a:r>
              <a:rPr lang="en-GB" smtClean="0"/>
              <a:t>The emergency procedures are in your pack. If the alarm goes off it’s for real. Please leave by the emergency exits which are clearly marked. The muster point is the carpark in front of the building.</a:t>
            </a:r>
          </a:p>
        </p:txBody>
      </p:sp>
      <p:sp>
        <p:nvSpPr>
          <p:cNvPr id="81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D543A5-E023-44D6-9CD8-88D99EAAB988}" type="slidenum">
              <a:rPr lang="en-GB" smtClean="0"/>
              <a:pPr fontAlgn="base">
                <a:spcBef>
                  <a:spcPct val="0"/>
                </a:spcBef>
                <a:spcAft>
                  <a:spcPct val="0"/>
                </a:spcAft>
                <a:defRPr/>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spcBef>
                <a:spcPct val="0"/>
              </a:spcBef>
              <a:buFontTx/>
              <a:buChar char="•"/>
            </a:pPr>
            <a:r>
              <a:rPr lang="en-GB" smtClean="0"/>
              <a:t>Tonight’s conference dinner will be at the Mansion House (the stately building across the lawn from this one), courtesy of Scottish and Southern Energy. Details of how to get there are in your pack. Many thanks to AEP for hosting last night’s reception. The location information for tonight's pre-dinner drinks reception will be given out later today as it is weather dependent.</a:t>
            </a:r>
          </a:p>
          <a:p>
            <a:pPr marL="228600" indent="-228600" eaLnBrk="1" hangingPunct="1">
              <a:spcBef>
                <a:spcPct val="0"/>
              </a:spcBef>
              <a:buFontTx/>
              <a:buChar char="•"/>
            </a:pPr>
            <a:r>
              <a:rPr lang="en-GB" smtClean="0"/>
              <a:t>Any problems approach a member of the Conference Working Group who have blue name badges</a:t>
            </a:r>
          </a:p>
          <a:p>
            <a:pPr marL="228600" indent="-228600" eaLnBrk="1" hangingPunct="1">
              <a:spcBef>
                <a:spcPct val="0"/>
              </a:spcBef>
              <a:buFontTx/>
              <a:buChar char="•"/>
            </a:pPr>
            <a:r>
              <a:rPr lang="en-GB" smtClean="0"/>
              <a:t>The emergency procedures are in your pack. If the alarm goes off it’s for real. Please leave by the emergency exits which are clearly marked. The muster point is the carpark in front of the building.</a:t>
            </a:r>
          </a:p>
        </p:txBody>
      </p:sp>
      <p:sp>
        <p:nvSpPr>
          <p:cNvPr id="92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83E2A9-3D51-47AE-B987-332F377D8105}" type="slidenum">
              <a:rPr lang="en-GB" smtClean="0"/>
              <a:pPr fontAlgn="base">
                <a:spcBef>
                  <a:spcPct val="0"/>
                </a:spcBef>
                <a:spcAft>
                  <a:spcPct val="0"/>
                </a:spcAft>
                <a:defRPr/>
              </a:pPr>
              <a:t>2</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spcBef>
                <a:spcPct val="0"/>
              </a:spcBef>
              <a:buFontTx/>
              <a:buChar char="•"/>
            </a:pPr>
            <a:r>
              <a:rPr lang="en-GB" smtClean="0"/>
              <a:t>Copy of programme in delegate packs – thanks to the Gas Industry Safety Group for the conference bags. Infomation on the activities of the GISG is included – in particular the Gas Industry Safety Awards celebrating a decade of excellence which are to be held in November.</a:t>
            </a:r>
          </a:p>
          <a:p>
            <a:pPr marL="228600" indent="-228600" eaLnBrk="1" hangingPunct="1">
              <a:spcBef>
                <a:spcPct val="0"/>
              </a:spcBef>
              <a:buFontTx/>
              <a:buChar char="•"/>
            </a:pPr>
            <a:r>
              <a:rPr lang="en-GB" smtClean="0"/>
              <a:t>Programme covers safety, health and </a:t>
            </a:r>
            <a:r>
              <a:rPr lang="en-GB" u="sng" smtClean="0"/>
              <a:t>environment</a:t>
            </a:r>
            <a:r>
              <a:rPr lang="en-GB" smtClean="0"/>
              <a:t>. HOWEVER unfortunately speakers from DEFRA and the Environment Agency who were due to speak have had to pull out due to the upcoming General Election.</a:t>
            </a:r>
          </a:p>
          <a:p>
            <a:pPr marL="228600" indent="-228600" eaLnBrk="1" hangingPunct="1">
              <a:spcBef>
                <a:spcPct val="0"/>
              </a:spcBef>
              <a:buFontTx/>
              <a:buChar char="•"/>
            </a:pPr>
            <a:r>
              <a:rPr lang="en-GB" smtClean="0"/>
              <a:t>Many thanks to Mike Clancy for stepping in at a few days notice to give one of the keynote presentations.</a:t>
            </a:r>
          </a:p>
        </p:txBody>
      </p:sp>
      <p:sp>
        <p:nvSpPr>
          <p:cNvPr id="112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0E8041-8CA1-4895-B90F-DDD2649D53F7}" type="slidenum">
              <a:rPr lang="en-GB" smtClean="0"/>
              <a:pPr fontAlgn="base">
                <a:spcBef>
                  <a:spcPct val="0"/>
                </a:spcBef>
                <a:spcAft>
                  <a:spcPct val="0"/>
                </a:spcAft>
                <a:defRPr/>
              </a:pPr>
              <a:t>3</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Slide Number Placeholder 5"/>
          <p:cNvSpPr txBox="1">
            <a:spLocks/>
          </p:cNvSpPr>
          <p:nvPr/>
        </p:nvSpPr>
        <p:spPr>
          <a:xfrm>
            <a:off x="0" y="6492875"/>
            <a:ext cx="714375" cy="365125"/>
          </a:xfrm>
          <a:prstGeom prst="rect">
            <a:avLst/>
          </a:prstGeom>
          <a:noFill/>
        </p:spPr>
        <p:txBody>
          <a:bodyPr anchor="ctr"/>
          <a:lstStyle>
            <a:lvl1pPr algn="l">
              <a:defRPr sz="1200">
                <a:solidFill>
                  <a:schemeClr val="tx1"/>
                </a:solidFill>
                <a:latin typeface="Century Gothic" pitchFamily="34" charset="0"/>
              </a:defRPr>
            </a:lvl1pPr>
          </a:lstStyle>
          <a:p>
            <a:pPr marL="182563" fontAlgn="auto">
              <a:spcBef>
                <a:spcPts val="0"/>
              </a:spcBef>
              <a:spcAft>
                <a:spcPts val="0"/>
              </a:spcAft>
              <a:defRPr/>
            </a:pPr>
            <a:endParaRPr lang="en-GB" dirty="0" smtClean="0">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lvl1pPr marL="0" indent="0">
              <a:buClr>
                <a:srgbClr val="0067A5"/>
              </a:buClr>
              <a:buFontTx/>
              <a:buNone/>
              <a:defRPr sz="3200">
                <a:solidFill>
                  <a:schemeClr val="tx1"/>
                </a:solidFill>
              </a:defRPr>
            </a:lvl1pPr>
            <a:lvl2pPr>
              <a:buFont typeface="Wingdings" pitchFamily="2" charset="2"/>
              <a:buNone/>
              <a:defRPr sz="2400"/>
            </a:lvl2pPr>
            <a:lvl3pPr>
              <a:defRPr sz="2400"/>
            </a:lvl3pPr>
            <a:lvl4pPr>
              <a:defRPr sz="2400"/>
            </a:lvl4pPr>
            <a:lvl5pPr>
              <a:defRPr sz="2400"/>
            </a:lvl5pPr>
            <a:lvl9pPr>
              <a:defRPr>
                <a:solidFill>
                  <a:schemeClr val="tx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11"/>
          <p:cNvSpPr>
            <a:spLocks noGrp="1"/>
          </p:cNvSpPr>
          <p:nvPr>
            <p:ph type="dt" sz="half" idx="10"/>
          </p:nvPr>
        </p:nvSpPr>
        <p:spPr/>
        <p:txBody>
          <a:bodyPr/>
          <a:lstStyle>
            <a:lvl1pPr>
              <a:defRPr/>
            </a:lvl1pPr>
          </a:lstStyle>
          <a:p>
            <a:pPr>
              <a:defRPr/>
            </a:pPr>
            <a:r>
              <a:rPr lang="en-GB"/>
              <a:t>29 April 2010</a:t>
            </a:r>
          </a:p>
        </p:txBody>
      </p:sp>
      <p:sp>
        <p:nvSpPr>
          <p:cNvPr id="6" name="Slide Number Placeholder 12"/>
          <p:cNvSpPr>
            <a:spLocks noGrp="1"/>
          </p:cNvSpPr>
          <p:nvPr>
            <p:ph type="sldNum" sz="quarter" idx="11"/>
          </p:nvPr>
        </p:nvSpPr>
        <p:spPr/>
        <p:txBody>
          <a:bodyPr/>
          <a:lstStyle>
            <a:lvl1pPr algn="l">
              <a:defRPr sz="1200">
                <a:solidFill>
                  <a:schemeClr val="tx1"/>
                </a:solidFill>
                <a:latin typeface="Century Gothic" pitchFamily="34" charset="0"/>
              </a:defRPr>
            </a:lvl1pPr>
          </a:lstStyle>
          <a:p>
            <a:pPr>
              <a:defRPr/>
            </a:pPr>
            <a:fld id="{2F0C7B38-131B-4C6F-84B2-95581DA7F41F}" type="slidenum">
              <a:rPr lang="en-GB"/>
              <a:pPr>
                <a:defRPr/>
              </a:pPr>
              <a:t>‹#›</a:t>
            </a:fld>
            <a:r>
              <a:rPr lang="en-GB" b="0" dirty="0"/>
              <a:t> | Energy Networks Association</a:t>
            </a:r>
          </a:p>
        </p:txBody>
      </p:sp>
    </p:spTree>
    <p:extLst>
      <p:ext uri="{BB962C8B-B14F-4D97-AF65-F5344CB8AC3E}">
        <p14:creationId xmlns:p14="http://schemas.microsoft.com/office/powerpoint/2010/main" val="2686194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572250"/>
            <a:ext cx="9144000" cy="285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 name="Title Placeholder 1"/>
          <p:cNvSpPr>
            <a:spLocks noGrp="1"/>
          </p:cNvSpPr>
          <p:nvPr>
            <p:ph type="title"/>
          </p:nvPr>
        </p:nvSpPr>
        <p:spPr>
          <a:xfrm>
            <a:off x="0" y="214313"/>
            <a:ext cx="9144000" cy="917575"/>
          </a:xfrm>
          <a:prstGeom prst="rect">
            <a:avLst/>
          </a:prstGeom>
          <a:gradFill flip="none" rotWithShape="1">
            <a:gsLst>
              <a:gs pos="0">
                <a:srgbClr val="0067A5"/>
              </a:gs>
              <a:gs pos="80000">
                <a:schemeClr val="bg1">
                  <a:alpha val="0"/>
                </a:schemeClr>
              </a:gs>
            </a:gsLst>
            <a:lin ang="0" scaled="1"/>
            <a:tileRect/>
          </a:gradFill>
          <a:ln>
            <a:noFill/>
          </a:ln>
        </p:spPr>
        <p:txBody>
          <a:bodyPr vert="horz" wrap="square" lIns="91440" tIns="45720" rIns="91440" bIns="45720" numCol="1" anchor="ctr" anchorCtr="0" compatLnSpc="1">
            <a:prstTxWarp prst="textNoShape">
              <a:avLst/>
            </a:prstTxWarp>
            <a:normAutofit/>
          </a:bodyPr>
          <a:lstStyle/>
          <a:p>
            <a:pPr lvl="0"/>
            <a:r>
              <a:rPr lang="en-US" smtClean="0"/>
              <a:t>Click to edit Master title style</a:t>
            </a:r>
            <a:endParaRPr lang="en-GB" smtClean="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GB" dirty="0" smtClean="0"/>
              <a:t>24pt Arial: </a:t>
            </a:r>
            <a:r>
              <a:rPr lang="en-GB" dirty="0" err="1" smtClean="0"/>
              <a:t>Lorem</a:t>
            </a:r>
            <a:r>
              <a:rPr lang="en-GB" dirty="0" smtClean="0"/>
              <a:t> </a:t>
            </a:r>
            <a:r>
              <a:rPr lang="en-GB" dirty="0" err="1" smtClean="0"/>
              <a:t>ipsum</a:t>
            </a:r>
            <a:r>
              <a:rPr lang="en-GB" dirty="0" smtClean="0"/>
              <a:t> </a:t>
            </a:r>
            <a:r>
              <a:rPr lang="en-GB" dirty="0" err="1" smtClean="0"/>
              <a:t>dolor</a:t>
            </a:r>
            <a:r>
              <a:rPr lang="en-GB" dirty="0" smtClean="0"/>
              <a:t> sit </a:t>
            </a:r>
            <a:r>
              <a:rPr lang="en-GB" dirty="0" err="1" smtClean="0"/>
              <a:t>amet</a:t>
            </a:r>
            <a:r>
              <a:rPr lang="en-GB" dirty="0" smtClean="0"/>
              <a:t>, </a:t>
            </a:r>
            <a:r>
              <a:rPr lang="en-GB" dirty="0" err="1" smtClean="0"/>
              <a:t>consectetur</a:t>
            </a:r>
            <a:r>
              <a:rPr lang="en-GB" dirty="0" smtClean="0"/>
              <a:t> </a:t>
            </a:r>
            <a:r>
              <a:rPr lang="en-GB" dirty="0" err="1" smtClean="0"/>
              <a:t>adipiscing</a:t>
            </a:r>
            <a:r>
              <a:rPr lang="en-GB" dirty="0" smtClean="0"/>
              <a:t> </a:t>
            </a:r>
            <a:r>
              <a:rPr lang="en-GB" dirty="0" err="1" smtClean="0"/>
              <a:t>elit</a:t>
            </a:r>
            <a:r>
              <a:rPr lang="en-GB" dirty="0" smtClean="0"/>
              <a:t>. </a:t>
            </a:r>
            <a:r>
              <a:rPr lang="en-GB" dirty="0" err="1" smtClean="0"/>
              <a:t>Vivamus</a:t>
            </a:r>
            <a:r>
              <a:rPr lang="en-GB" dirty="0" smtClean="0"/>
              <a:t> </a:t>
            </a:r>
            <a:r>
              <a:rPr lang="en-GB" dirty="0" err="1" smtClean="0"/>
              <a:t>urna</a:t>
            </a:r>
            <a:r>
              <a:rPr lang="en-GB" dirty="0" smtClean="0"/>
              <a:t> </a:t>
            </a:r>
            <a:r>
              <a:rPr lang="en-GB" dirty="0" err="1" smtClean="0"/>
              <a:t>turpis</a:t>
            </a:r>
            <a:r>
              <a:rPr lang="en-GB" dirty="0" smtClean="0"/>
              <a:t>, </a:t>
            </a:r>
            <a:r>
              <a:rPr lang="en-GB" dirty="0" err="1" smtClean="0"/>
              <a:t>tempor</a:t>
            </a:r>
            <a:r>
              <a:rPr lang="en-GB" dirty="0" smtClean="0"/>
              <a:t> </a:t>
            </a:r>
            <a:r>
              <a:rPr lang="en-GB" dirty="0" err="1" smtClean="0"/>
              <a:t>scelerisque</a:t>
            </a:r>
            <a:r>
              <a:rPr lang="en-GB" dirty="0" smtClean="0"/>
              <a:t> </a:t>
            </a:r>
            <a:r>
              <a:rPr lang="en-GB" dirty="0" err="1" smtClean="0"/>
              <a:t>vehicula</a:t>
            </a:r>
            <a:r>
              <a:rPr lang="en-GB" dirty="0" smtClean="0"/>
              <a:t> in, </a:t>
            </a:r>
            <a:r>
              <a:rPr lang="en-GB" dirty="0" err="1" smtClean="0"/>
              <a:t>cursus</a:t>
            </a:r>
            <a:r>
              <a:rPr lang="en-GB" dirty="0" smtClean="0"/>
              <a:t> </a:t>
            </a:r>
            <a:r>
              <a:rPr lang="en-GB" dirty="0" err="1" smtClean="0"/>
              <a:t>vel</a:t>
            </a:r>
            <a:r>
              <a:rPr lang="en-GB" dirty="0" smtClean="0"/>
              <a:t> est. </a:t>
            </a:r>
          </a:p>
          <a:p>
            <a:endParaRPr lang="en-GB" dirty="0" smtClean="0"/>
          </a:p>
          <a:p>
            <a:pPr lvl="8"/>
            <a:r>
              <a:rPr lang="en-GB" dirty="0" smtClean="0"/>
              <a:t>Emergency procedures</a:t>
            </a:r>
          </a:p>
          <a:p>
            <a:pPr lvl="8"/>
            <a:r>
              <a:rPr lang="en-GB" dirty="0" err="1" smtClean="0"/>
              <a:t>ency</a:t>
            </a:r>
            <a:r>
              <a:rPr lang="en-GB" dirty="0" smtClean="0"/>
              <a:t> procedures</a:t>
            </a:r>
          </a:p>
        </p:txBody>
      </p:sp>
      <p:pic>
        <p:nvPicPr>
          <p:cNvPr id="1029" name="Picture 7" descr="ena-logo-layer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15250" y="312738"/>
            <a:ext cx="11509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11"/>
          <p:cNvSpPr>
            <a:spLocks noGrp="1"/>
          </p:cNvSpPr>
          <p:nvPr>
            <p:ph type="dt" sz="half" idx="2"/>
          </p:nvPr>
        </p:nvSpPr>
        <p:spPr>
          <a:xfrm>
            <a:off x="6510338" y="6605588"/>
            <a:ext cx="2133600" cy="215900"/>
          </a:xfrm>
          <a:prstGeom prst="rect">
            <a:avLst/>
          </a:prstGeom>
        </p:spPr>
        <p:txBody>
          <a:bodyPr vert="horz" wrap="square" lIns="91440" tIns="45720" rIns="91440" bIns="45720" numCol="1" anchor="ctr" anchorCtr="0" compatLnSpc="1">
            <a:prstTxWarp prst="textNoShape">
              <a:avLst/>
            </a:prstTxWarp>
          </a:bodyPr>
          <a:lstStyle>
            <a:lvl1pPr algn="r">
              <a:defRPr sz="1200">
                <a:latin typeface="Century Gothic" pitchFamily="34" charset="0"/>
              </a:defRPr>
            </a:lvl1pPr>
          </a:lstStyle>
          <a:p>
            <a:pPr>
              <a:defRPr/>
            </a:pPr>
            <a:r>
              <a:rPr lang="en-GB"/>
              <a:t>29 April 2010</a:t>
            </a:r>
          </a:p>
        </p:txBody>
      </p:sp>
      <p:sp>
        <p:nvSpPr>
          <p:cNvPr id="13" name="Slide Number Placeholder 12"/>
          <p:cNvSpPr>
            <a:spLocks noGrp="1"/>
          </p:cNvSpPr>
          <p:nvPr>
            <p:ph type="sldNum" sz="quarter" idx="4"/>
          </p:nvPr>
        </p:nvSpPr>
        <p:spPr>
          <a:xfrm>
            <a:off x="71438" y="6608763"/>
            <a:ext cx="3214687" cy="212725"/>
          </a:xfrm>
          <a:prstGeom prst="rect">
            <a:avLst/>
          </a:prstGeom>
        </p:spPr>
        <p:txBody>
          <a:bodyPr vert="horz" lIns="91440" tIns="45720" rIns="91440" bIns="45720" rtlCol="0" anchor="ctr"/>
          <a:lstStyle>
            <a:lvl1pPr algn="l" fontAlgn="auto">
              <a:spcBef>
                <a:spcPts val="0"/>
              </a:spcBef>
              <a:spcAft>
                <a:spcPts val="0"/>
              </a:spcAft>
              <a:defRPr sz="1200" b="1">
                <a:solidFill>
                  <a:schemeClr val="tx1"/>
                </a:solidFill>
                <a:latin typeface="Century Gothic" pitchFamily="34" charset="0"/>
                <a:cs typeface="+mn-cs"/>
              </a:defRPr>
            </a:lvl1pPr>
          </a:lstStyle>
          <a:p>
            <a:pPr>
              <a:defRPr/>
            </a:pPr>
            <a:fld id="{8767ECB5-6D63-4B26-B923-3DF5572EB59E}" type="slidenum">
              <a:rPr lang="en-GB"/>
              <a:pPr>
                <a:defRPr/>
              </a:pPr>
              <a:t>‹#›</a:t>
            </a:fld>
            <a:r>
              <a:rPr lang="en-GB" dirty="0"/>
              <a:t> | Energy Networks Association</a:t>
            </a:r>
          </a:p>
        </p:txBody>
      </p:sp>
    </p:spTree>
  </p:cSld>
  <p:clrMap bg1="lt1" tx1="dk1" bg2="lt2" tx2="dk2" accent1="accent1" accent2="accent2" accent3="accent3" accent4="accent4" accent5="accent5" accent6="accent6" hlink="hlink" folHlink="folHlink"/>
  <p:sldLayoutIdLst>
    <p:sldLayoutId id="2147483656" r:id="rId1"/>
  </p:sldLayoutIdLst>
  <p:hf hdr="0" ftr="0"/>
  <p:txStyles>
    <p:titleStyle>
      <a:lvl1pPr marL="360363" indent="-360363" algn="l" rtl="0" fontAlgn="base">
        <a:spcBef>
          <a:spcPct val="0"/>
        </a:spcBef>
        <a:spcAft>
          <a:spcPct val="0"/>
        </a:spcAft>
        <a:defRPr sz="4400" kern="1200">
          <a:solidFill>
            <a:schemeClr val="tx1"/>
          </a:solidFill>
          <a:latin typeface="Century Gothic" pitchFamily="34" charset="0"/>
          <a:ea typeface="+mj-ea"/>
          <a:cs typeface="+mj-cs"/>
        </a:defRPr>
      </a:lvl1pPr>
      <a:lvl2pPr marL="360363" indent="-360363" algn="l" rtl="0" fontAlgn="base">
        <a:spcBef>
          <a:spcPct val="0"/>
        </a:spcBef>
        <a:spcAft>
          <a:spcPct val="0"/>
        </a:spcAft>
        <a:defRPr sz="4400">
          <a:solidFill>
            <a:schemeClr val="tx1"/>
          </a:solidFill>
          <a:latin typeface="Century Gothic" pitchFamily="34" charset="0"/>
        </a:defRPr>
      </a:lvl2pPr>
      <a:lvl3pPr marL="360363" indent="-360363" algn="l" rtl="0" fontAlgn="base">
        <a:spcBef>
          <a:spcPct val="0"/>
        </a:spcBef>
        <a:spcAft>
          <a:spcPct val="0"/>
        </a:spcAft>
        <a:defRPr sz="4400">
          <a:solidFill>
            <a:schemeClr val="tx1"/>
          </a:solidFill>
          <a:latin typeface="Century Gothic" pitchFamily="34" charset="0"/>
        </a:defRPr>
      </a:lvl3pPr>
      <a:lvl4pPr marL="360363" indent="-360363" algn="l" rtl="0" fontAlgn="base">
        <a:spcBef>
          <a:spcPct val="0"/>
        </a:spcBef>
        <a:spcAft>
          <a:spcPct val="0"/>
        </a:spcAft>
        <a:defRPr sz="4400">
          <a:solidFill>
            <a:schemeClr val="tx1"/>
          </a:solidFill>
          <a:latin typeface="Century Gothic" pitchFamily="34" charset="0"/>
        </a:defRPr>
      </a:lvl4pPr>
      <a:lvl5pPr marL="360363" indent="-360363" algn="l" rtl="0" fontAlgn="base">
        <a:spcBef>
          <a:spcPct val="0"/>
        </a:spcBef>
        <a:spcAft>
          <a:spcPct val="0"/>
        </a:spcAft>
        <a:defRPr sz="4400">
          <a:solidFill>
            <a:schemeClr val="tx1"/>
          </a:solidFill>
          <a:latin typeface="Century Gothic" pitchFamily="34" charset="0"/>
        </a:defRPr>
      </a:lvl5pPr>
      <a:lvl6pPr marL="817563" algn="l" rtl="0" eaLnBrk="1" fontAlgn="base" hangingPunct="1">
        <a:spcBef>
          <a:spcPct val="0"/>
        </a:spcBef>
        <a:spcAft>
          <a:spcPct val="0"/>
        </a:spcAft>
        <a:defRPr sz="4400">
          <a:solidFill>
            <a:schemeClr val="tx1"/>
          </a:solidFill>
          <a:latin typeface="Century Gothic" pitchFamily="34" charset="0"/>
        </a:defRPr>
      </a:lvl6pPr>
      <a:lvl7pPr marL="1274763" algn="l" rtl="0" eaLnBrk="1" fontAlgn="base" hangingPunct="1">
        <a:spcBef>
          <a:spcPct val="0"/>
        </a:spcBef>
        <a:spcAft>
          <a:spcPct val="0"/>
        </a:spcAft>
        <a:defRPr sz="4400">
          <a:solidFill>
            <a:schemeClr val="tx1"/>
          </a:solidFill>
          <a:latin typeface="Century Gothic" pitchFamily="34" charset="0"/>
        </a:defRPr>
      </a:lvl7pPr>
      <a:lvl8pPr marL="1731963" algn="l" rtl="0" eaLnBrk="1" fontAlgn="base" hangingPunct="1">
        <a:spcBef>
          <a:spcPct val="0"/>
        </a:spcBef>
        <a:spcAft>
          <a:spcPct val="0"/>
        </a:spcAft>
        <a:defRPr sz="4400">
          <a:solidFill>
            <a:schemeClr val="tx1"/>
          </a:solidFill>
          <a:latin typeface="Century Gothic" pitchFamily="34" charset="0"/>
        </a:defRPr>
      </a:lvl8pPr>
      <a:lvl9pPr marL="2189163" algn="l" rtl="0" eaLnBrk="1" fontAlgn="base" hangingPunct="1">
        <a:spcBef>
          <a:spcPct val="0"/>
        </a:spcBef>
        <a:spcAft>
          <a:spcPct val="0"/>
        </a:spcAft>
        <a:defRPr sz="4400">
          <a:solidFill>
            <a:schemeClr val="tx1"/>
          </a:solidFill>
          <a:latin typeface="Century Gothic" pitchFamily="34" charset="0"/>
        </a:defRPr>
      </a:lvl9pPr>
    </p:titleStyle>
    <p:bodyStyle>
      <a:lvl1pPr marL="342900" indent="-342900" algn="l" rtl="0" fontAlgn="base">
        <a:spcBef>
          <a:spcPct val="20000"/>
        </a:spcBef>
        <a:spcAft>
          <a:spcPct val="0"/>
        </a:spcAft>
        <a:buClr>
          <a:srgbClr val="0067A5"/>
        </a:buClr>
        <a:buFont typeface="Arial" charset="0"/>
        <a:defRPr sz="32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charset="0"/>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charset="0"/>
        <a:defRPr sz="24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charset="0"/>
        <a:defRPr sz="20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charset="0"/>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www.energynetworks.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917596"/>
          </a:xfrm>
        </p:spPr>
        <p:txBody>
          <a:bodyPr rtlCol="0"/>
          <a:lstStyle/>
          <a:p>
            <a:pPr indent="0" fontAlgn="auto">
              <a:spcAft>
                <a:spcPts val="0"/>
              </a:spcAft>
              <a:defRPr/>
            </a:pPr>
            <a:r>
              <a:rPr lang="en-US" b="1" dirty="0" smtClean="0"/>
              <a:t>NEDeRS®</a:t>
            </a:r>
            <a:endParaRPr lang="en-GB" b="1" dirty="0"/>
          </a:p>
        </p:txBody>
      </p:sp>
      <p:sp>
        <p:nvSpPr>
          <p:cNvPr id="3077" name="Content Placeholder 2"/>
          <p:cNvSpPr>
            <a:spLocks noGrp="1"/>
          </p:cNvSpPr>
          <p:nvPr>
            <p:ph idx="1"/>
          </p:nvPr>
        </p:nvSpPr>
        <p:spPr bwMode="auto"/>
        <p:txBody>
          <a:bodyPr wrap="square" numCol="1" anchor="t" anchorCtr="0" compatLnSpc="1">
            <a:prstTxWarp prst="textNoShape">
              <a:avLst/>
            </a:prstTxWarp>
          </a:bodyPr>
          <a:lstStyle/>
          <a:p>
            <a:r>
              <a:rPr lang="en-GB" smtClean="0">
                <a:solidFill>
                  <a:srgbClr val="0067A5"/>
                </a:solidFill>
                <a:latin typeface="Arial" charset="0"/>
                <a:cs typeface="Arial" charset="0"/>
              </a:rPr>
              <a:t>National Equipment Defect Reporting System</a:t>
            </a:r>
          </a:p>
          <a:p>
            <a:endParaRPr lang="en-GB" smtClean="0">
              <a:solidFill>
                <a:srgbClr val="0067A5"/>
              </a:solidFill>
              <a:latin typeface="Arial" charset="0"/>
              <a:cs typeface="Arial" charset="0"/>
            </a:endParaRPr>
          </a:p>
          <a:p>
            <a:r>
              <a:rPr lang="en-GB" smtClean="0">
                <a:solidFill>
                  <a:srgbClr val="0067A5"/>
                </a:solidFill>
                <a:latin typeface="Arial" charset="0"/>
                <a:cs typeface="Arial" charset="0"/>
              </a:rPr>
              <a:t>Overview of the web based scheme</a:t>
            </a:r>
          </a:p>
          <a:p>
            <a:endParaRPr lang="en-GB" smtClean="0">
              <a:latin typeface="Arial" charset="0"/>
              <a:cs typeface="Arial" charset="0"/>
            </a:endParaRPr>
          </a:p>
        </p:txBody>
      </p:sp>
      <p:sp>
        <p:nvSpPr>
          <p:cNvPr id="307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mtClean="0">
                <a:latin typeface="Century Gothic" pitchFamily="34" charset="0"/>
              </a:rPr>
              <a:t>29 April 2010</a:t>
            </a:r>
          </a:p>
        </p:txBody>
      </p:sp>
      <p:sp>
        <p:nvSpPr>
          <p:cNvPr id="3079" name="Slide Number Placeholder 4"/>
          <p:cNvSpPr>
            <a:spLocks noGrp="1"/>
          </p:cNvSpPr>
          <p:nvPr>
            <p:ph type="sldNum"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132A12-1523-4244-84D9-E0313293D51F}" type="slidenum">
              <a:rPr lang="en-GB" smtClean="0"/>
              <a:pPr fontAlgn="base">
                <a:spcBef>
                  <a:spcPct val="0"/>
                </a:spcBef>
                <a:spcAft>
                  <a:spcPct val="0"/>
                </a:spcAft>
                <a:defRPr/>
              </a:pPr>
              <a:t>1</a:t>
            </a:fld>
            <a:r>
              <a:rPr lang="en-GB" b="0" smtClean="0"/>
              <a:t> | Energy Networks Association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917596"/>
          </a:xfrm>
        </p:spPr>
        <p:txBody>
          <a:bodyPr rtlCol="0"/>
          <a:lstStyle/>
          <a:p>
            <a:pPr indent="0" fontAlgn="auto">
              <a:spcAft>
                <a:spcPts val="0"/>
              </a:spcAft>
              <a:defRPr/>
            </a:pPr>
            <a:r>
              <a:rPr lang="en-GB" dirty="0" smtClean="0"/>
              <a:t>NEDeRS Features</a:t>
            </a:r>
            <a:endParaRPr lang="en-GB" dirty="0"/>
          </a:p>
        </p:txBody>
      </p:sp>
      <p:sp>
        <p:nvSpPr>
          <p:cNvPr id="4101" name="Content Placeholder 2"/>
          <p:cNvSpPr>
            <a:spLocks noGrp="1"/>
          </p:cNvSpPr>
          <p:nvPr>
            <p:ph idx="1"/>
          </p:nvPr>
        </p:nvSpPr>
        <p:spPr bwMode="auto"/>
        <p:txBody>
          <a:bodyPr wrap="square" numCol="1" anchor="t" anchorCtr="0" compatLnSpc="1">
            <a:prstTxWarp prst="textNoShape">
              <a:avLst/>
            </a:prstTxWarp>
          </a:bodyPr>
          <a:lstStyle/>
          <a:p>
            <a:pPr>
              <a:lnSpc>
                <a:spcPct val="90000"/>
              </a:lnSpc>
              <a:buFont typeface="Arial" charset="0"/>
              <a:buChar char="•"/>
            </a:pPr>
            <a:r>
              <a:rPr lang="en-US" smtClean="0">
                <a:latin typeface="Arial" charset="0"/>
                <a:cs typeface="Arial" charset="0"/>
              </a:rPr>
              <a:t>Features include</a:t>
            </a:r>
          </a:p>
          <a:p>
            <a:pPr lvl="1">
              <a:lnSpc>
                <a:spcPct val="90000"/>
              </a:lnSpc>
              <a:buFont typeface="Arial" charset="0"/>
              <a:buChar char="•"/>
            </a:pPr>
            <a:r>
              <a:rPr lang="en-US" sz="2800" smtClean="0">
                <a:latin typeface="Arial" charset="0"/>
                <a:cs typeface="Arial" charset="0"/>
              </a:rPr>
              <a:t>Bulletin board &amp; latest report postings</a:t>
            </a:r>
          </a:p>
          <a:p>
            <a:pPr lvl="1">
              <a:lnSpc>
                <a:spcPct val="90000"/>
              </a:lnSpc>
              <a:buFont typeface="Arial" charset="0"/>
              <a:buChar char="•"/>
            </a:pPr>
            <a:r>
              <a:rPr lang="en-US" sz="2800" smtClean="0">
                <a:latin typeface="Arial" charset="0"/>
                <a:cs typeface="Arial" charset="0"/>
              </a:rPr>
              <a:t>More user friendly interface</a:t>
            </a:r>
          </a:p>
          <a:p>
            <a:pPr lvl="2">
              <a:lnSpc>
                <a:spcPct val="90000"/>
              </a:lnSpc>
              <a:buFont typeface="Arial" charset="0"/>
              <a:buChar char="•"/>
            </a:pPr>
            <a:r>
              <a:rPr lang="en-US" smtClean="0">
                <a:latin typeface="Arial" charset="0"/>
                <a:cs typeface="Arial" charset="0"/>
              </a:rPr>
              <a:t>Company administrators </a:t>
            </a:r>
          </a:p>
          <a:p>
            <a:pPr lvl="2">
              <a:lnSpc>
                <a:spcPct val="90000"/>
              </a:lnSpc>
              <a:buFont typeface="Arial" charset="0"/>
              <a:buChar char="•"/>
            </a:pPr>
            <a:r>
              <a:rPr lang="en-US" smtClean="0">
                <a:latin typeface="Arial" charset="0"/>
                <a:cs typeface="Arial" charset="0"/>
              </a:rPr>
              <a:t>User Profile updating</a:t>
            </a:r>
          </a:p>
          <a:p>
            <a:pPr lvl="2">
              <a:lnSpc>
                <a:spcPct val="90000"/>
              </a:lnSpc>
              <a:buFont typeface="Arial" charset="0"/>
              <a:buChar char="•"/>
            </a:pPr>
            <a:r>
              <a:rPr lang="en-US" smtClean="0">
                <a:latin typeface="Arial" charset="0"/>
                <a:cs typeface="Arial" charset="0"/>
              </a:rPr>
              <a:t>User Interest profiles – select what you want to hear about</a:t>
            </a:r>
          </a:p>
          <a:p>
            <a:pPr lvl="1">
              <a:lnSpc>
                <a:spcPct val="90000"/>
              </a:lnSpc>
              <a:buFont typeface="Arial" charset="0"/>
              <a:buChar char="•"/>
            </a:pPr>
            <a:r>
              <a:rPr lang="en-US" sz="2800" smtClean="0">
                <a:latin typeface="Arial" charset="0"/>
                <a:cs typeface="Arial" charset="0"/>
              </a:rPr>
              <a:t>Improved Help system and Decision making tool</a:t>
            </a:r>
          </a:p>
          <a:p>
            <a:pPr>
              <a:lnSpc>
                <a:spcPct val="90000"/>
              </a:lnSpc>
              <a:buFont typeface="Arial" charset="0"/>
              <a:buChar char="•"/>
            </a:pPr>
            <a:r>
              <a:rPr lang="en-US" smtClean="0">
                <a:latin typeface="Arial" charset="0"/>
                <a:cs typeface="Arial" charset="0"/>
              </a:rPr>
              <a:t>Web based system – </a:t>
            </a:r>
            <a:r>
              <a:rPr lang="en-US" sz="2400" smtClean="0">
                <a:latin typeface="Arial" charset="0"/>
                <a:cs typeface="Arial" charset="0"/>
              </a:rPr>
              <a:t>Accessible anywhere</a:t>
            </a:r>
          </a:p>
          <a:p>
            <a:endParaRPr lang="en-GB" sz="2400" smtClean="0">
              <a:latin typeface="Arial" charset="0"/>
              <a:cs typeface="Arial" charset="0"/>
            </a:endParaRPr>
          </a:p>
        </p:txBody>
      </p:sp>
      <p:sp>
        <p:nvSpPr>
          <p:cNvPr id="4102"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mtClean="0">
                <a:latin typeface="Century Gothic" pitchFamily="34" charset="0"/>
              </a:rPr>
              <a:t>29 April 2010</a:t>
            </a:r>
          </a:p>
        </p:txBody>
      </p:sp>
      <p:sp>
        <p:nvSpPr>
          <p:cNvPr id="4103" name="Slide Number Placeholder 4"/>
          <p:cNvSpPr>
            <a:spLocks noGrp="1"/>
          </p:cNvSpPr>
          <p:nvPr>
            <p:ph type="sldNum"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1EEB66-199C-442E-A7A8-BFE0FAC43679}" type="slidenum">
              <a:rPr lang="en-GB" smtClean="0"/>
              <a:pPr fontAlgn="base">
                <a:spcBef>
                  <a:spcPct val="0"/>
                </a:spcBef>
                <a:spcAft>
                  <a:spcPct val="0"/>
                </a:spcAft>
                <a:defRPr/>
              </a:pPr>
              <a:t>2</a:t>
            </a:fld>
            <a:r>
              <a:rPr lang="en-GB" b="0" smtClean="0"/>
              <a:t> | Energy Networks Association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917596"/>
          </a:xfrm>
        </p:spPr>
        <p:txBody>
          <a:bodyPr rtlCol="0"/>
          <a:lstStyle/>
          <a:p>
            <a:pPr indent="0" fontAlgn="auto">
              <a:spcAft>
                <a:spcPts val="0"/>
              </a:spcAft>
              <a:defRPr/>
            </a:pPr>
            <a:r>
              <a:rPr lang="en-US" dirty="0" smtClean="0"/>
              <a:t>Log in Screen</a:t>
            </a:r>
            <a:endParaRPr lang="en-GB" dirty="0"/>
          </a:p>
        </p:txBody>
      </p:sp>
      <p:sp>
        <p:nvSpPr>
          <p:cNvPr id="512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mtClean="0">
                <a:latin typeface="Century Gothic" pitchFamily="34" charset="0"/>
              </a:rPr>
              <a:t>29 April 2010</a:t>
            </a:r>
          </a:p>
        </p:txBody>
      </p:sp>
      <p:sp>
        <p:nvSpPr>
          <p:cNvPr id="6150" name="Slide Number Placeholder 4"/>
          <p:cNvSpPr>
            <a:spLocks noGrp="1"/>
          </p:cNvSpPr>
          <p:nvPr>
            <p:ph type="sldNum"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289E89-5EE1-426B-A4E4-E3BEE27A71F5}" type="slidenum">
              <a:rPr lang="en-GB" smtClean="0"/>
              <a:pPr fontAlgn="base">
                <a:spcBef>
                  <a:spcPct val="0"/>
                </a:spcBef>
                <a:spcAft>
                  <a:spcPct val="0"/>
                </a:spcAft>
                <a:defRPr/>
              </a:pPr>
              <a:t>3</a:t>
            </a:fld>
            <a:r>
              <a:rPr lang="en-GB" b="0" smtClean="0"/>
              <a:t> | Energy Networks Association</a:t>
            </a:r>
          </a:p>
        </p:txBody>
      </p:sp>
      <p:pic>
        <p:nvPicPr>
          <p:cNvPr id="5127" name="Picture 10" descr="Chrysanthem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2643188"/>
            <a:ext cx="428625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Content Placeholder 9" descr="Publication1.jpg"/>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476375" y="1557338"/>
            <a:ext cx="7038975" cy="4525962"/>
          </a:xfrm>
        </p:spPr>
      </p:pic>
      <p:sp>
        <p:nvSpPr>
          <p:cNvPr id="11" name="Rectangular Callout 10"/>
          <p:cNvSpPr/>
          <p:nvPr/>
        </p:nvSpPr>
        <p:spPr>
          <a:xfrm>
            <a:off x="250825" y="3789363"/>
            <a:ext cx="1152525" cy="863600"/>
          </a:xfrm>
          <a:prstGeom prst="wedgeRectCallout">
            <a:avLst>
              <a:gd name="adj1" fmla="val 122636"/>
              <a:gd name="adj2" fmla="val -1403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Enter your User ID and Password here</a:t>
            </a:r>
            <a:endParaRPr lang="en-GB"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Entry Page</a:t>
            </a:r>
            <a:endParaRPr lang="en-GB" dirty="0"/>
          </a:p>
        </p:txBody>
      </p:sp>
      <p:pic>
        <p:nvPicPr>
          <p:cNvPr id="6149"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2988" y="1196975"/>
            <a:ext cx="6913562" cy="5184775"/>
          </a:xfrm>
        </p:spPr>
      </p:pic>
      <p:sp>
        <p:nvSpPr>
          <p:cNvPr id="5" name="Rectangular Callout 4"/>
          <p:cNvSpPr/>
          <p:nvPr/>
        </p:nvSpPr>
        <p:spPr>
          <a:xfrm>
            <a:off x="250825" y="3213100"/>
            <a:ext cx="1296988" cy="936625"/>
          </a:xfrm>
          <a:prstGeom prst="wedgeRectCallout">
            <a:avLst>
              <a:gd name="adj1" fmla="val 107255"/>
              <a:gd name="adj2" fmla="val 1121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Messages from NEDeRS admin or other Users</a:t>
            </a:r>
            <a:endParaRPr lang="en-GB" sz="1400" dirty="0"/>
          </a:p>
        </p:txBody>
      </p:sp>
      <p:sp>
        <p:nvSpPr>
          <p:cNvPr id="6" name="Rectangular Callout 5"/>
          <p:cNvSpPr/>
          <p:nvPr/>
        </p:nvSpPr>
        <p:spPr>
          <a:xfrm>
            <a:off x="7885113" y="2636838"/>
            <a:ext cx="1008062" cy="720725"/>
          </a:xfrm>
          <a:prstGeom prst="wedgeRectCallout">
            <a:avLst>
              <a:gd name="adj1" fmla="val -212708"/>
              <a:gd name="adj2" fmla="val -12065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Drop down menu bar</a:t>
            </a:r>
            <a:endParaRPr lang="en-GB" sz="1400" dirty="0"/>
          </a:p>
        </p:txBody>
      </p:sp>
      <p:sp>
        <p:nvSpPr>
          <p:cNvPr id="7" name="Rectangular Callout 6"/>
          <p:cNvSpPr/>
          <p:nvPr/>
        </p:nvSpPr>
        <p:spPr>
          <a:xfrm>
            <a:off x="7524750" y="4508500"/>
            <a:ext cx="1368425" cy="1008063"/>
          </a:xfrm>
          <a:prstGeom prst="wedgeRectCallout">
            <a:avLst>
              <a:gd name="adj1" fmla="val -137794"/>
              <a:gd name="adj2" fmla="val -6134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Details of the last incidents posted</a:t>
            </a:r>
            <a:endParaRPr lang="en-GB"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Profile Page</a:t>
            </a:r>
            <a:endParaRPr lang="en-GB" dirty="0"/>
          </a:p>
        </p:txBody>
      </p:sp>
      <p:pic>
        <p:nvPicPr>
          <p:cNvPr id="7173"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650" y="1268413"/>
            <a:ext cx="6910388" cy="5183187"/>
          </a:xfrm>
        </p:spPr>
      </p:pic>
      <p:sp>
        <p:nvSpPr>
          <p:cNvPr id="5" name="Rectangular Callout 4"/>
          <p:cNvSpPr/>
          <p:nvPr/>
        </p:nvSpPr>
        <p:spPr>
          <a:xfrm>
            <a:off x="7380288" y="2708275"/>
            <a:ext cx="1223962" cy="936625"/>
          </a:xfrm>
          <a:prstGeom prst="wedgeRectCallout">
            <a:avLst>
              <a:gd name="adj1" fmla="val -230561"/>
              <a:gd name="adj2" fmla="val 6728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Update your own personal details</a:t>
            </a:r>
            <a:endParaRPr lang="en-GB"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Interest Profile</a:t>
            </a:r>
            <a:endParaRPr lang="en-GB" dirty="0"/>
          </a:p>
        </p:txBody>
      </p:sp>
      <p:pic>
        <p:nvPicPr>
          <p:cNvPr id="8197"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150" y="1196975"/>
            <a:ext cx="6905625" cy="5178425"/>
          </a:xfrm>
        </p:spPr>
      </p:pic>
      <p:sp>
        <p:nvSpPr>
          <p:cNvPr id="5" name="Rectangular Callout 4"/>
          <p:cNvSpPr/>
          <p:nvPr/>
        </p:nvSpPr>
        <p:spPr>
          <a:xfrm>
            <a:off x="395288" y="2781300"/>
            <a:ext cx="1655762" cy="1008063"/>
          </a:xfrm>
          <a:prstGeom prst="wedgeRectCallout">
            <a:avLst>
              <a:gd name="adj1" fmla="val 105516"/>
              <a:gd name="adj2" fmla="val 3110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Select what you want the scheme to notify you about</a:t>
            </a:r>
            <a:endParaRPr lang="en-GB"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Interest Profile</a:t>
            </a:r>
            <a:endParaRPr lang="en-GB" dirty="0"/>
          </a:p>
        </p:txBody>
      </p:sp>
      <p:pic>
        <p:nvPicPr>
          <p:cNvPr id="922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913" y="1341438"/>
            <a:ext cx="6761162" cy="5070475"/>
          </a:xfrm>
        </p:spPr>
      </p:pic>
      <p:sp>
        <p:nvSpPr>
          <p:cNvPr id="5" name="Rectangular Callout 4"/>
          <p:cNvSpPr/>
          <p:nvPr/>
        </p:nvSpPr>
        <p:spPr>
          <a:xfrm>
            <a:off x="250825" y="2852738"/>
            <a:ext cx="1657350" cy="1081087"/>
          </a:xfrm>
          <a:prstGeom prst="wedgeRectCallout">
            <a:avLst>
              <a:gd name="adj1" fmla="val 59860"/>
              <a:gd name="adj2" fmla="val 11948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Profile choices displayed for future reference</a:t>
            </a:r>
            <a:endParaRPr lang="en-GB" sz="1400" dirty="0"/>
          </a:p>
        </p:txBody>
      </p:sp>
      <p:sp>
        <p:nvSpPr>
          <p:cNvPr id="6" name="Rectangular Callout 5"/>
          <p:cNvSpPr/>
          <p:nvPr/>
        </p:nvSpPr>
        <p:spPr>
          <a:xfrm>
            <a:off x="7164388" y="2852738"/>
            <a:ext cx="1635125" cy="863600"/>
          </a:xfrm>
          <a:prstGeom prst="wedgeRectCallout">
            <a:avLst>
              <a:gd name="adj1" fmla="val -58488"/>
              <a:gd name="adj2" fmla="val 12762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Remove criteria if your needs change</a:t>
            </a:r>
            <a:endParaRPr lang="en-GB"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Entering Reports</a:t>
            </a:r>
            <a:endParaRPr lang="en-GB" dirty="0"/>
          </a:p>
        </p:txBody>
      </p:sp>
      <p:pic>
        <p:nvPicPr>
          <p:cNvPr id="10245"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2988" y="1268413"/>
            <a:ext cx="6913562" cy="5184775"/>
          </a:xfrm>
        </p:spPr>
      </p:pic>
      <p:sp>
        <p:nvSpPr>
          <p:cNvPr id="5" name="Rectangular Callout 4"/>
          <p:cNvSpPr/>
          <p:nvPr/>
        </p:nvSpPr>
        <p:spPr>
          <a:xfrm>
            <a:off x="7092950" y="2781300"/>
            <a:ext cx="1727200" cy="863600"/>
          </a:xfrm>
          <a:prstGeom prst="wedgeRectCallout">
            <a:avLst>
              <a:gd name="adj1" fmla="val -220266"/>
              <a:gd name="adj2" fmla="val -7303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Select your incident type using drop down menus</a:t>
            </a:r>
            <a:endParaRPr lang="en-GB"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Entering Reports</a:t>
            </a:r>
            <a:endParaRPr lang="en-GB" dirty="0"/>
          </a:p>
        </p:txBody>
      </p:sp>
      <p:pic>
        <p:nvPicPr>
          <p:cNvPr id="11269"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0113" y="1196975"/>
            <a:ext cx="7048500" cy="5286375"/>
          </a:xfrm>
        </p:spPr>
      </p:pic>
      <p:sp>
        <p:nvSpPr>
          <p:cNvPr id="5" name="Rectangular Callout 4"/>
          <p:cNvSpPr/>
          <p:nvPr/>
        </p:nvSpPr>
        <p:spPr>
          <a:xfrm>
            <a:off x="395288" y="2060575"/>
            <a:ext cx="1512887" cy="647700"/>
          </a:xfrm>
          <a:prstGeom prst="wedgeRectCallout">
            <a:avLst>
              <a:gd name="adj1" fmla="val 50102"/>
              <a:gd name="adj2" fmla="val 14390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Easy to use data entry sheets</a:t>
            </a:r>
            <a:endParaRPr lang="en-GB" sz="1400" dirty="0"/>
          </a:p>
        </p:txBody>
      </p:sp>
      <p:sp>
        <p:nvSpPr>
          <p:cNvPr id="6" name="Rectangular Callout 5"/>
          <p:cNvSpPr/>
          <p:nvPr/>
        </p:nvSpPr>
        <p:spPr>
          <a:xfrm>
            <a:off x="250825" y="5084763"/>
            <a:ext cx="1512888" cy="792162"/>
          </a:xfrm>
          <a:prstGeom prst="wedgeRectCallout">
            <a:avLst>
              <a:gd name="adj1" fmla="val 57080"/>
              <a:gd name="adj2" fmla="val -11066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Mandatory fields are marked  *</a:t>
            </a:r>
            <a:endParaRPr lang="en-GB" sz="1400" dirty="0"/>
          </a:p>
        </p:txBody>
      </p:sp>
      <p:sp>
        <p:nvSpPr>
          <p:cNvPr id="7" name="Rectangular Callout 6"/>
          <p:cNvSpPr/>
          <p:nvPr/>
        </p:nvSpPr>
        <p:spPr>
          <a:xfrm>
            <a:off x="6732588" y="2708275"/>
            <a:ext cx="1800225" cy="792163"/>
          </a:xfrm>
          <a:prstGeom prst="wedgeRectCallout">
            <a:avLst>
              <a:gd name="adj1" fmla="val -36462"/>
              <a:gd name="adj2" fmla="val 14883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Drop down menus for reporting consistency</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Search by details</a:t>
            </a:r>
            <a:endParaRPr lang="en-GB" dirty="0"/>
          </a:p>
        </p:txBody>
      </p:sp>
      <p:pic>
        <p:nvPicPr>
          <p:cNvPr id="12293"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450" y="1196975"/>
            <a:ext cx="7053263" cy="5289550"/>
          </a:xfrm>
        </p:spPr>
      </p:pic>
      <p:sp>
        <p:nvSpPr>
          <p:cNvPr id="5" name="Rectangular Callout 4"/>
          <p:cNvSpPr/>
          <p:nvPr/>
        </p:nvSpPr>
        <p:spPr>
          <a:xfrm>
            <a:off x="395288" y="3141663"/>
            <a:ext cx="1728787" cy="863600"/>
          </a:xfrm>
          <a:prstGeom prst="wedgeRectCallout">
            <a:avLst>
              <a:gd name="adj1" fmla="val 82399"/>
              <a:gd name="adj2" fmla="val 13372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Narrow your search using these criteria</a:t>
            </a:r>
            <a:endParaRPr lang="en-GB"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Search by Report Number</a:t>
            </a:r>
            <a:endParaRPr lang="en-GB" dirty="0"/>
          </a:p>
        </p:txBody>
      </p:sp>
      <p:pic>
        <p:nvPicPr>
          <p:cNvPr id="13317"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713" y="1196975"/>
            <a:ext cx="6905625" cy="5178425"/>
          </a:xfrm>
        </p:spPr>
      </p:pic>
      <p:sp>
        <p:nvSpPr>
          <p:cNvPr id="5" name="Rectangular Callout 4"/>
          <p:cNvSpPr/>
          <p:nvPr/>
        </p:nvSpPr>
        <p:spPr>
          <a:xfrm>
            <a:off x="611188" y="4581525"/>
            <a:ext cx="1368425" cy="935038"/>
          </a:xfrm>
          <a:prstGeom prst="wedgeRectCallout">
            <a:avLst>
              <a:gd name="adj1" fmla="val 148824"/>
              <a:gd name="adj2" fmla="val -17231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Use as many of these fields as you need</a:t>
            </a:r>
            <a:endParaRPr lang="en-GB"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Post Feedback</a:t>
            </a:r>
            <a:endParaRPr lang="en-GB" dirty="0"/>
          </a:p>
        </p:txBody>
      </p:sp>
      <p:pic>
        <p:nvPicPr>
          <p:cNvPr id="1434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450" y="1268413"/>
            <a:ext cx="6978650" cy="5233987"/>
          </a:xfrm>
        </p:spPr>
      </p:pic>
      <p:sp>
        <p:nvSpPr>
          <p:cNvPr id="5" name="Rectangular Callout 4"/>
          <p:cNvSpPr/>
          <p:nvPr/>
        </p:nvSpPr>
        <p:spPr>
          <a:xfrm>
            <a:off x="1042988" y="3213100"/>
            <a:ext cx="1081087" cy="720725"/>
          </a:xfrm>
          <a:prstGeom prst="wedgeRectCallout">
            <a:avLst>
              <a:gd name="adj1" fmla="val 226627"/>
              <a:gd name="adj2" fmla="val -3029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Tell us who you are</a:t>
            </a:r>
            <a:endParaRPr lang="en-GB" sz="1400" dirty="0"/>
          </a:p>
        </p:txBody>
      </p:sp>
      <p:sp>
        <p:nvSpPr>
          <p:cNvPr id="6" name="Rectangular Callout 5"/>
          <p:cNvSpPr/>
          <p:nvPr/>
        </p:nvSpPr>
        <p:spPr>
          <a:xfrm>
            <a:off x="6804025" y="4652963"/>
            <a:ext cx="1512888" cy="720725"/>
          </a:xfrm>
          <a:prstGeom prst="wedgeRectCallout">
            <a:avLst>
              <a:gd name="adj1" fmla="val -90606"/>
              <a:gd name="adj2" fmla="val -1499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What you would like us to do</a:t>
            </a:r>
            <a:endParaRPr lang="en-GB" sz="1400" dirty="0"/>
          </a:p>
        </p:txBody>
      </p:sp>
      <p:sp>
        <p:nvSpPr>
          <p:cNvPr id="7" name="Rectangular Callout 6"/>
          <p:cNvSpPr/>
          <p:nvPr/>
        </p:nvSpPr>
        <p:spPr>
          <a:xfrm>
            <a:off x="7451725" y="2492375"/>
            <a:ext cx="1152525" cy="649288"/>
          </a:xfrm>
          <a:prstGeom prst="wedgeRectCallout">
            <a:avLst>
              <a:gd name="adj1" fmla="val -156672"/>
              <a:gd name="adj2" fmla="val -262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Select what you need to tell us</a:t>
            </a:r>
            <a:endParaRPr lang="en-GB"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DIN Report</a:t>
            </a:r>
            <a:endParaRPr lang="en-GB" dirty="0"/>
          </a:p>
        </p:txBody>
      </p:sp>
      <p:pic>
        <p:nvPicPr>
          <p:cNvPr id="15365" name="Content Placeholder 3" descr="DIN_Rep.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00338" y="1125538"/>
            <a:ext cx="3817937" cy="539908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Help Menu and User Guide</a:t>
            </a:r>
            <a:endParaRPr lang="en-GB" dirty="0"/>
          </a:p>
        </p:txBody>
      </p:sp>
      <p:pic>
        <p:nvPicPr>
          <p:cNvPr id="16389"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6013" y="1196975"/>
            <a:ext cx="7008812" cy="5256213"/>
          </a:xfrm>
        </p:spPr>
      </p:pic>
      <p:sp>
        <p:nvSpPr>
          <p:cNvPr id="5" name="Rectangular Callout 4"/>
          <p:cNvSpPr/>
          <p:nvPr/>
        </p:nvSpPr>
        <p:spPr>
          <a:xfrm>
            <a:off x="6948488" y="2708275"/>
            <a:ext cx="1655762" cy="792163"/>
          </a:xfrm>
          <a:prstGeom prst="wedgeRectCallout">
            <a:avLst>
              <a:gd name="adj1" fmla="val -205578"/>
              <a:gd name="adj2" fmla="val 4918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Select a topic or scroll through</a:t>
            </a:r>
            <a:endParaRPr lang="en-GB"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Online Help</a:t>
            </a:r>
            <a:endParaRPr lang="en-GB" dirty="0"/>
          </a:p>
        </p:txBody>
      </p:sp>
      <p:pic>
        <p:nvPicPr>
          <p:cNvPr id="17413"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8888" y="1196975"/>
            <a:ext cx="7105650" cy="5327650"/>
          </a:xfrm>
        </p:spPr>
      </p:pic>
      <p:sp>
        <p:nvSpPr>
          <p:cNvPr id="5" name="Rectangular Callout 4"/>
          <p:cNvSpPr/>
          <p:nvPr/>
        </p:nvSpPr>
        <p:spPr>
          <a:xfrm>
            <a:off x="468313" y="2276475"/>
            <a:ext cx="1366837" cy="792163"/>
          </a:xfrm>
          <a:prstGeom prst="wedgeRectCallout">
            <a:avLst>
              <a:gd name="adj1" fmla="val 52429"/>
              <a:gd name="adj2" fmla="val 11356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Clicking on the Question mark</a:t>
            </a:r>
            <a:endParaRPr lang="en-GB" sz="1400" dirty="0"/>
          </a:p>
        </p:txBody>
      </p:sp>
      <p:sp>
        <p:nvSpPr>
          <p:cNvPr id="6" name="Rectangular Callout 5"/>
          <p:cNvSpPr/>
          <p:nvPr/>
        </p:nvSpPr>
        <p:spPr>
          <a:xfrm>
            <a:off x="971550" y="4005263"/>
            <a:ext cx="1152525" cy="719137"/>
          </a:xfrm>
          <a:prstGeom prst="wedgeRectCallout">
            <a:avLst>
              <a:gd name="adj1" fmla="val 283357"/>
              <a:gd name="adj2" fmla="val 3052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Brings up the specific help</a:t>
            </a:r>
            <a:endParaRPr lang="en-GB"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Reminders</a:t>
            </a:r>
            <a:endParaRPr lang="en-GB" dirty="0"/>
          </a:p>
        </p:txBody>
      </p:sp>
      <p:pic>
        <p:nvPicPr>
          <p:cNvPr id="18437"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850" y="1196975"/>
            <a:ext cx="6624638" cy="4968875"/>
          </a:xfrm>
        </p:spPr>
      </p:pic>
      <p:pic>
        <p:nvPicPr>
          <p:cNvPr id="1843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5600" y="1557338"/>
            <a:ext cx="3421063"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ular Callout 6"/>
          <p:cNvSpPr/>
          <p:nvPr/>
        </p:nvSpPr>
        <p:spPr>
          <a:xfrm>
            <a:off x="6804025" y="4508500"/>
            <a:ext cx="1728788" cy="1152525"/>
          </a:xfrm>
          <a:prstGeom prst="wedgeRectCallout">
            <a:avLst>
              <a:gd name="adj1" fmla="val -162268"/>
              <a:gd name="adj2" fmla="val -6112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t>If you use </a:t>
            </a:r>
            <a:r>
              <a:rPr lang="en-GB" sz="1400" i="1" dirty="0"/>
              <a:t>“Under Investigation”</a:t>
            </a:r>
            <a:r>
              <a:rPr lang="en-GB" sz="1400" dirty="0"/>
              <a:t> the system will send you a reminder to update the report.</a:t>
            </a:r>
            <a:endParaRPr lang="en-GB"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For more information</a:t>
            </a:r>
            <a:endParaRPr lang="en-GB" dirty="0"/>
          </a:p>
        </p:txBody>
      </p:sp>
      <p:sp>
        <p:nvSpPr>
          <p:cNvPr id="3" name="Content Placeholder 2"/>
          <p:cNvSpPr>
            <a:spLocks noGrp="1"/>
          </p:cNvSpPr>
          <p:nvPr>
            <p:ph idx="1"/>
          </p:nvPr>
        </p:nvSpPr>
        <p:spPr/>
        <p:txBody>
          <a:bodyPr/>
          <a:lstStyle/>
          <a:p>
            <a:pPr marL="354013" indent="-354013">
              <a:buFont typeface="Arial" pitchFamily="34" charset="0"/>
              <a:buChar char="•"/>
              <a:tabLst>
                <a:tab pos="354013" algn="l"/>
                <a:tab pos="2152650" algn="l"/>
              </a:tabLst>
              <a:defRPr/>
            </a:pPr>
            <a:r>
              <a:rPr lang="en-GB" dirty="0" smtClean="0"/>
              <a:t>Visit </a:t>
            </a:r>
            <a:r>
              <a:rPr lang="en-GB" dirty="0" smtClean="0">
                <a:hlinkClick r:id="rId2"/>
              </a:rPr>
              <a:t>www.energynetworks.org</a:t>
            </a:r>
            <a:r>
              <a:rPr lang="en-GB" dirty="0" smtClean="0"/>
              <a:t> and click on the “NEDeRS</a:t>
            </a:r>
            <a:r>
              <a:rPr lang="en-US" dirty="0" smtClean="0">
                <a:cs typeface="Arial" charset="0"/>
              </a:rPr>
              <a:t> ®</a:t>
            </a:r>
            <a:r>
              <a:rPr lang="en-GB" dirty="0" smtClean="0"/>
              <a:t>” link.</a:t>
            </a:r>
          </a:p>
          <a:p>
            <a:pPr marL="354013" indent="-354013">
              <a:buFont typeface="Arial" pitchFamily="34" charset="0"/>
              <a:buChar char="•"/>
              <a:tabLst>
                <a:tab pos="354013" algn="l"/>
                <a:tab pos="2152650" algn="l"/>
              </a:tabLst>
              <a:defRPr/>
            </a:pPr>
            <a:r>
              <a:rPr lang="en-GB" dirty="0" smtClean="0"/>
              <a:t>Contact NEDeRS </a:t>
            </a:r>
            <a:r>
              <a:rPr lang="en-US" dirty="0" smtClean="0">
                <a:cs typeface="Arial" charset="0"/>
              </a:rPr>
              <a:t>® Administrator at </a:t>
            </a:r>
          </a:p>
          <a:p>
            <a:pPr marL="1250950" lvl="1" indent="0">
              <a:tabLst>
                <a:tab pos="2152650" algn="l"/>
              </a:tabLst>
              <a:defRPr/>
            </a:pPr>
            <a:r>
              <a:rPr lang="en-US" dirty="0" smtClean="0">
                <a:cs typeface="Arial" charset="0"/>
              </a:rPr>
              <a:t>Energy Networks Association</a:t>
            </a:r>
          </a:p>
          <a:p>
            <a:pPr marL="1250950" lvl="1" indent="0">
              <a:tabLst>
                <a:tab pos="2152650" algn="l"/>
              </a:tabLst>
              <a:defRPr/>
            </a:pPr>
            <a:r>
              <a:rPr lang="en-US" dirty="0" smtClean="0">
                <a:cs typeface="Arial" charset="0"/>
              </a:rPr>
              <a:t>6</a:t>
            </a:r>
            <a:r>
              <a:rPr lang="en-US" baseline="30000" dirty="0" smtClean="0">
                <a:cs typeface="Arial" charset="0"/>
              </a:rPr>
              <a:t>th</a:t>
            </a:r>
            <a:r>
              <a:rPr lang="en-US" dirty="0" smtClean="0">
                <a:cs typeface="Arial" charset="0"/>
              </a:rPr>
              <a:t> Floor, Dean Bradley House</a:t>
            </a:r>
          </a:p>
          <a:p>
            <a:pPr marL="1250950" lvl="1" indent="0">
              <a:tabLst>
                <a:tab pos="2152650" algn="l"/>
              </a:tabLst>
              <a:defRPr/>
            </a:pPr>
            <a:r>
              <a:rPr lang="en-US" dirty="0" smtClean="0">
                <a:cs typeface="Arial" charset="0"/>
              </a:rPr>
              <a:t>52 Horseferry Road</a:t>
            </a:r>
          </a:p>
          <a:p>
            <a:pPr marL="1250950" lvl="1" indent="0">
              <a:tabLst>
                <a:tab pos="2152650" algn="l"/>
              </a:tabLst>
              <a:defRPr/>
            </a:pPr>
            <a:r>
              <a:rPr lang="en-US" dirty="0" smtClean="0">
                <a:cs typeface="Arial" charset="0"/>
              </a:rPr>
              <a:t>London</a:t>
            </a:r>
          </a:p>
          <a:p>
            <a:pPr marL="1250950" lvl="1" indent="0">
              <a:tabLst>
                <a:tab pos="2152650" algn="l"/>
              </a:tabLst>
              <a:defRPr/>
            </a:pPr>
            <a:r>
              <a:rPr lang="en-US" dirty="0" smtClean="0">
                <a:cs typeface="Arial" charset="0"/>
              </a:rPr>
              <a:t>SW1P 2AF</a:t>
            </a:r>
          </a:p>
          <a:p>
            <a:pPr marL="1250950" lvl="1" indent="0">
              <a:tabLst>
                <a:tab pos="2152650" algn="l"/>
              </a:tabLst>
              <a:defRPr/>
            </a:pPr>
            <a:r>
              <a:rPr lang="en-US" dirty="0" smtClean="0">
                <a:cs typeface="Arial" charset="0"/>
              </a:rPr>
              <a:t>Tel: 020 7706 5100</a:t>
            </a:r>
          </a:p>
          <a:p>
            <a:pPr>
              <a:defRPr/>
            </a:pPr>
            <a:endParaRPr lang="en-GB" dirty="0"/>
          </a:p>
        </p:txBody>
      </p:sp>
    </p:spTree>
  </p:cSld>
  <p:clrMapOvr>
    <a:masterClrMapping/>
  </p:clrMapOvr>
</p:sld>
</file>

<file path=ppt/theme/theme1.xml><?xml version="1.0" encoding="utf-8"?>
<a:theme xmlns:a="http://schemas.openxmlformats.org/drawingml/2006/main" name="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Template>
  <TotalTime>109</TotalTime>
  <Words>652</Words>
  <Application>Microsoft Office PowerPoint</Application>
  <PresentationFormat>On-screen Show (4:3)</PresentationFormat>
  <Paragraphs>75</Paragraphs>
  <Slides>17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Calibri</vt:lpstr>
      <vt:lpstr>Wingdings</vt:lpstr>
      <vt:lpstr>Presentation</vt:lpstr>
      <vt:lpstr>NEDeRS®</vt:lpstr>
      <vt:lpstr>NEDeRS Features</vt:lpstr>
      <vt:lpstr>Log in Screen</vt:lpstr>
      <vt:lpstr>Entry Page</vt:lpstr>
      <vt:lpstr>Profile Page</vt:lpstr>
      <vt:lpstr>Interest Profile</vt:lpstr>
      <vt:lpstr>Interest Profile</vt:lpstr>
      <vt:lpstr>Entering Reports</vt:lpstr>
      <vt:lpstr>Entering Reports</vt:lpstr>
      <vt:lpstr>Search by details</vt:lpstr>
      <vt:lpstr>Search by Report Number</vt:lpstr>
      <vt:lpstr>Post Feedback</vt:lpstr>
      <vt:lpstr>DIN Report</vt:lpstr>
      <vt:lpstr>Help Menu and User Guide</vt:lpstr>
      <vt:lpstr>Online Help</vt:lpstr>
      <vt:lpstr>Reminders</vt:lpstr>
      <vt:lpstr>For 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NEDeRS®</dc:title>
  <dc:creator>bernard.pentecost</dc:creator>
  <cp:lastModifiedBy>Seanor</cp:lastModifiedBy>
  <cp:revision>12</cp:revision>
  <dcterms:created xsi:type="dcterms:W3CDTF">2010-08-03T09:10:40Z</dcterms:created>
  <dcterms:modified xsi:type="dcterms:W3CDTF">2012-06-14T11:13:36Z</dcterms:modified>
</cp:coreProperties>
</file>